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png>
</file>

<file path=ppt/media/image1.tif>
</file>

<file path=ppt/media/image10.png>
</file>

<file path=ppt/media/image10.tif>
</file>

<file path=ppt/media/image11.png>
</file>

<file path=ppt/media/image11.tif>
</file>

<file path=ppt/media/image12.png>
</file>

<file path=ppt/media/image13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Shape 19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----&gt; init   </a:t>
            </a:r>
            <a:r>
              <a:rPr>
                <a:solidFill>
                  <a:schemeClr val="accent5"/>
                </a:solidFill>
              </a:rPr>
              <a:t>----&gt;</a:t>
            </a:r>
            <a:r>
              <a:t> async   ——&gt; sync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Relationship Id="rId3" Type="http://schemas.openxmlformats.org/officeDocument/2006/relationships/image" Target="../media/image3.png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2387600" y="5975349"/>
            <a:ext cx="19621500" cy="1028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幻灯片编号"/>
          <p:cNvSpPr txBox="1"/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24273" t="0" r="0" b="0"/>
          <a:stretch>
            <a:fillRect/>
          </a:stretch>
        </p:blipFill>
        <p:spPr>
          <a:xfrm>
            <a:off x="4708326" y="-1760139"/>
            <a:ext cx="19846954" cy="19656422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幻灯片编号"/>
          <p:cNvSpPr txBox="1"/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标题文本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lIns="71437" tIns="71437" rIns="71437" bIns="71437" anchor="b"/>
          <a:lstStyle>
            <a:lvl1pPr defTabSz="821531"/>
          </a:lstStyle>
          <a:p>
            <a:pPr/>
            <a:r>
              <a:t>标题文本</a:t>
            </a:r>
          </a:p>
        </p:txBody>
      </p:sp>
      <p:sp>
        <p:nvSpPr>
          <p:cNvPr id="136" name="正文级别 1…"/>
          <p:cNvSpPr txBox="1"/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lIns="71437" tIns="71437" rIns="71437" bIns="71437" anchor="t"/>
          <a:lstStyle>
            <a:lvl1pPr marL="0" indent="0" algn="ctr" defTabSz="821531">
              <a:spcBef>
                <a:spcPts val="0"/>
              </a:spcBef>
              <a:buSzTx/>
              <a:buNone/>
              <a:defRPr sz="4400"/>
            </a:lvl1pPr>
            <a:lvl2pPr marL="0" indent="228600" algn="ctr" defTabSz="821531">
              <a:spcBef>
                <a:spcPts val="0"/>
              </a:spcBef>
              <a:buSzTx/>
              <a:buNone/>
              <a:defRPr sz="4400"/>
            </a:lvl2pPr>
            <a:lvl3pPr marL="0" indent="457200" algn="ctr" defTabSz="821531">
              <a:spcBef>
                <a:spcPts val="0"/>
              </a:spcBef>
              <a:buSzTx/>
              <a:buNone/>
              <a:defRPr sz="4400"/>
            </a:lvl3pPr>
            <a:lvl4pPr marL="0" indent="685800" algn="ctr" defTabSz="821531">
              <a:spcBef>
                <a:spcPts val="0"/>
              </a:spcBef>
              <a:buSzTx/>
              <a:buNone/>
              <a:defRPr sz="4400"/>
            </a:lvl4pPr>
            <a:lvl5pPr marL="0" indent="914400" algn="ctr" defTabSz="821531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7" name="幻灯片编号"/>
          <p:cNvSpPr txBox="1"/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tif"/><Relationship Id="rId3" Type="http://schemas.openxmlformats.org/officeDocument/2006/relationships/hyperlink" Target="https://github.com/edwardlee03" TargetMode="Externa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Relationship Id="rId4" Type="http://schemas.openxmlformats.org/officeDocument/2006/relationships/image" Target="../media/image5.tif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Relationship Id="rId4" Type="http://schemas.openxmlformats.org/officeDocument/2006/relationships/image" Target="../media/image6.tif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Relationship Id="rId4" Type="http://schemas.openxmlformats.org/officeDocument/2006/relationships/image" Target="../media/image7.tif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Relationship Id="rId4" Type="http://schemas.openxmlformats.org/officeDocument/2006/relationships/image" Target="../media/image8.tif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Relationship Id="rId4" Type="http://schemas.openxmlformats.org/officeDocument/2006/relationships/image" Target="../media/image9.tif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Relationship Id="rId4" Type="http://schemas.openxmlformats.org/officeDocument/2006/relationships/image" Target="../media/image10.tif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Relationship Id="rId4" Type="http://schemas.openxmlformats.org/officeDocument/2006/relationships/image" Target="../media/image11.tif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Relationship Id="rId4" Type="http://schemas.openxmlformats.org/officeDocument/2006/relationships/hyperlink" Target="http://dubbo.apache.org/#/?lang=zh-cn" TargetMode="External"/><Relationship Id="rId5" Type="http://schemas.openxmlformats.org/officeDocument/2006/relationships/hyperlink" Target="http://dubbo.apache.org/#/docs/user/quick-start.md?lang=zh-cn" TargetMode="External"/><Relationship Id="rId6" Type="http://schemas.openxmlformats.org/officeDocument/2006/relationships/hyperlink" Target="http://wafe.wacai.info/" TargetMode="External"/><Relationship Id="rId7" Type="http://schemas.openxmlformats.org/officeDocument/2006/relationships/hyperlink" Target="http://pages.wacai.info/middleware/wafe/docs/rpc/smart-gate.html" TargetMode="External"/><Relationship Id="rId8" Type="http://schemas.openxmlformats.org/officeDocument/2006/relationships/hyperlink" Target="http://pages.wacai.info/middleware/portal/docs/dubbo/dubbo.html" TargetMode="External"/><Relationship Id="rId9" Type="http://schemas.openxmlformats.org/officeDocument/2006/relationships/hyperlink" Target="http://pages.wacai.info/middleware/portal/docs/ninja/ninja.html" TargetMode="Externa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"/><Relationship Id="rId3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"/><Relationship Id="rId3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"/><Relationship Id="rId3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"/><Relationship Id="rId3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0" y="-29737"/>
            <a:ext cx="24384001" cy="1387707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3" name="成组"/>
          <p:cNvGrpSpPr/>
          <p:nvPr/>
        </p:nvGrpSpPr>
        <p:grpSpPr>
          <a:xfrm>
            <a:off x="8178080" y="5153940"/>
            <a:ext cx="8027840" cy="2757489"/>
            <a:chOff x="-587632" y="63499"/>
            <a:chExt cx="8027838" cy="2757487"/>
          </a:xfrm>
        </p:grpSpPr>
        <p:sp>
          <p:nvSpPr>
            <p:cNvPr id="147" name="Dubbo介绍"/>
            <p:cNvSpPr txBox="1"/>
            <p:nvPr/>
          </p:nvSpPr>
          <p:spPr>
            <a:xfrm>
              <a:off x="-587633" y="63499"/>
              <a:ext cx="8027840" cy="2276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b="1" sz="12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Dubbo介绍</a:t>
              </a:r>
            </a:p>
          </p:txBody>
        </p:sp>
        <p:grpSp>
          <p:nvGrpSpPr>
            <p:cNvPr id="152" name="成组"/>
            <p:cNvGrpSpPr/>
            <p:nvPr/>
          </p:nvGrpSpPr>
          <p:grpSpPr>
            <a:xfrm>
              <a:off x="38100" y="2122486"/>
              <a:ext cx="6471522" cy="698501"/>
              <a:chOff x="0" y="0"/>
              <a:chExt cx="6471521" cy="698500"/>
            </a:xfrm>
          </p:grpSpPr>
          <p:sp>
            <p:nvSpPr>
              <p:cNvPr id="148" name="2   0   1   8        0   7"/>
              <p:cNvSpPr txBox="1"/>
              <p:nvPr/>
            </p:nvSpPr>
            <p:spPr>
              <a:xfrm>
                <a:off x="0" y="-1"/>
                <a:ext cx="4716428" cy="6985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6200" tIns="76200" rIns="76200" bIns="76200" numCol="1" anchor="ctr">
                <a:spAutoFit/>
              </a:bodyPr>
              <a:lstStyle>
                <a:lvl1pPr defTabSz="821531">
                  <a:defRPr sz="3600">
                    <a:solidFill>
                      <a:srgbClr val="FFFFFF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pPr/>
                <a:r>
                  <a:t>2   0   1   8        0   7     </a:t>
                </a:r>
              </a:p>
            </p:txBody>
          </p:sp>
          <p:sp>
            <p:nvSpPr>
              <p:cNvPr id="149" name="单   农"/>
              <p:cNvSpPr txBox="1"/>
              <p:nvPr/>
            </p:nvSpPr>
            <p:spPr>
              <a:xfrm>
                <a:off x="5155483" y="20637"/>
                <a:ext cx="1316039" cy="65722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6200" tIns="76200" rIns="76200" bIns="76200" numCol="1" anchor="ctr">
                <a:spAutoFit/>
              </a:bodyPr>
              <a:lstStyle>
                <a:lvl1pPr defTabSz="821531">
                  <a:defRPr sz="3200" u="sng">
                    <a:solidFill>
                      <a:srgbClr val="FFFFFF"/>
                    </a:solidFill>
                    <a:latin typeface="FZLanTingHei-EB-GBK"/>
                    <a:ea typeface="FZLanTingHei-EB-GBK"/>
                    <a:cs typeface="FZLanTingHei-EB-GBK"/>
                    <a:sym typeface="FZLanTingHei-EB-GBK"/>
                    <a:hlinkClick r:id="rId3" invalidUrl="" action="" tgtFrame="" tooltip="" history="1" highlightClick="0" endSnd="0"/>
                  </a:defRPr>
                </a:lvl1pPr>
              </a:lstStyle>
              <a:p>
                <a:pPr>
                  <a:defRPr u="none"/>
                </a:pPr>
                <a:r>
                  <a:rPr u="sng">
                    <a:hlinkClick r:id="rId3" invalidUrl="" action="" tgtFrame="" tooltip="" history="1" highlightClick="0" endSnd="0"/>
                  </a:rPr>
                  <a:t>单   农</a:t>
                </a:r>
              </a:p>
            </p:txBody>
          </p:sp>
          <p:sp>
            <p:nvSpPr>
              <p:cNvPr id="150" name="线条"/>
              <p:cNvSpPr/>
              <p:nvPr/>
            </p:nvSpPr>
            <p:spPr>
              <a:xfrm flipV="1">
                <a:off x="4668983" y="263227"/>
                <a:ext cx="172046" cy="172046"/>
              </a:xfrm>
              <a:prstGeom prst="line">
                <a:avLst/>
              </a:prstGeom>
              <a:noFill/>
              <a:ln w="635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/>
                </a:pPr>
              </a:p>
            </p:txBody>
          </p:sp>
          <p:sp>
            <p:nvSpPr>
              <p:cNvPr id="151" name="线条"/>
              <p:cNvSpPr/>
              <p:nvPr/>
            </p:nvSpPr>
            <p:spPr>
              <a:xfrm flipV="1">
                <a:off x="2843061" y="263227"/>
                <a:ext cx="172046" cy="172046"/>
              </a:xfrm>
              <a:prstGeom prst="line">
                <a:avLst/>
              </a:prstGeom>
              <a:noFill/>
              <a:ln w="635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/>
                </a:pP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1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4" name="成组"/>
          <p:cNvGrpSpPr/>
          <p:nvPr/>
        </p:nvGrpSpPr>
        <p:grpSpPr>
          <a:xfrm>
            <a:off x="690816" y="916543"/>
            <a:ext cx="3578480" cy="3769996"/>
            <a:chOff x="0" y="0"/>
            <a:chExt cx="3578478" cy="3769995"/>
          </a:xfrm>
        </p:grpSpPr>
        <p:sp>
          <p:nvSpPr>
            <p:cNvPr id="212" name="XML配置…"/>
            <p:cNvSpPr txBox="1"/>
            <p:nvPr/>
          </p:nvSpPr>
          <p:spPr>
            <a:xfrm>
              <a:off x="0" y="0"/>
              <a:ext cx="3578479" cy="37699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t">
              <a:spAutoFit/>
            </a:bodyPr>
            <a:lstStyle/>
            <a:p>
              <a: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XML配置</a:t>
              </a:r>
            </a:p>
            <a:p>
              <a: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声明暴露</a:t>
              </a:r>
            </a:p>
            <a:p>
              <a: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服务</a:t>
              </a:r>
            </a:p>
          </p:txBody>
        </p:sp>
        <p:sp>
          <p:nvSpPr>
            <p:cNvPr id="213" name="矩形"/>
            <p:cNvSpPr/>
            <p:nvPr/>
          </p:nvSpPr>
          <p:spPr>
            <a:xfrm>
              <a:off x="160083" y="3414156"/>
              <a:ext cx="622896" cy="1731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15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79566" y="2984500"/>
            <a:ext cx="15519401" cy="7747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1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1" name="成组"/>
          <p:cNvGrpSpPr/>
          <p:nvPr/>
        </p:nvGrpSpPr>
        <p:grpSpPr>
          <a:xfrm>
            <a:off x="690816" y="916543"/>
            <a:ext cx="3578480" cy="3769996"/>
            <a:chOff x="0" y="0"/>
            <a:chExt cx="3578478" cy="3769995"/>
          </a:xfrm>
        </p:grpSpPr>
        <p:sp>
          <p:nvSpPr>
            <p:cNvPr id="219" name="XML配置…"/>
            <p:cNvSpPr txBox="1"/>
            <p:nvPr/>
          </p:nvSpPr>
          <p:spPr>
            <a:xfrm>
              <a:off x="0" y="0"/>
              <a:ext cx="3578479" cy="37699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t">
              <a:spAutoFit/>
            </a:bodyPr>
            <a:lstStyle/>
            <a:p>
              <a: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XML配置</a:t>
              </a:r>
            </a:p>
            <a:p>
              <a: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引用远程</a:t>
              </a:r>
            </a:p>
            <a:p>
              <a: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服务</a:t>
              </a:r>
            </a:p>
          </p:txBody>
        </p:sp>
        <p:sp>
          <p:nvSpPr>
            <p:cNvPr id="220" name="矩形"/>
            <p:cNvSpPr/>
            <p:nvPr/>
          </p:nvSpPr>
          <p:spPr>
            <a:xfrm>
              <a:off x="160083" y="3414156"/>
              <a:ext cx="622896" cy="1731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22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526404" y="3594100"/>
            <a:ext cx="16154401" cy="6527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2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90228" y="1472223"/>
            <a:ext cx="14122401" cy="3937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150518" y="6365212"/>
            <a:ext cx="12293601" cy="584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0" name="成组"/>
          <p:cNvGrpSpPr/>
          <p:nvPr/>
        </p:nvGrpSpPr>
        <p:grpSpPr>
          <a:xfrm>
            <a:off x="627189" y="926838"/>
            <a:ext cx="3457322" cy="1901685"/>
            <a:chOff x="0" y="0"/>
            <a:chExt cx="3457321" cy="1901683"/>
          </a:xfrm>
        </p:grpSpPr>
        <p:sp>
          <p:nvSpPr>
            <p:cNvPr id="228" name="注解配置"/>
            <p:cNvSpPr txBox="1"/>
            <p:nvPr/>
          </p:nvSpPr>
          <p:spPr>
            <a:xfrm>
              <a:off x="0" y="0"/>
              <a:ext cx="3457322" cy="14337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>
              <a:lvl1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/>
              <a:r>
                <a:t>注解配置</a:t>
              </a:r>
            </a:p>
          </p:txBody>
        </p:sp>
        <p:sp>
          <p:nvSpPr>
            <p:cNvPr id="229" name="矩形"/>
            <p:cNvSpPr/>
            <p:nvPr/>
          </p:nvSpPr>
          <p:spPr>
            <a:xfrm>
              <a:off x="160083" y="1781360"/>
              <a:ext cx="622896" cy="1203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slow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33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6" name="成组"/>
          <p:cNvGrpSpPr/>
          <p:nvPr/>
        </p:nvGrpSpPr>
        <p:grpSpPr>
          <a:xfrm>
            <a:off x="690816" y="916543"/>
            <a:ext cx="3457322" cy="1939783"/>
            <a:chOff x="0" y="0"/>
            <a:chExt cx="3457321" cy="1939782"/>
          </a:xfrm>
        </p:grpSpPr>
        <p:sp>
          <p:nvSpPr>
            <p:cNvPr id="234" name="配置参考"/>
            <p:cNvSpPr txBox="1"/>
            <p:nvPr/>
          </p:nvSpPr>
          <p:spPr>
            <a:xfrm>
              <a:off x="0" y="0"/>
              <a:ext cx="3457322" cy="11038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>
              <a:lvl1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/>
              <a:r>
                <a:t>配置参考</a:t>
              </a:r>
            </a:p>
          </p:txBody>
        </p:sp>
        <p:sp>
          <p:nvSpPr>
            <p:cNvPr id="235" name="矩形"/>
            <p:cNvSpPr/>
            <p:nvPr/>
          </p:nvSpPr>
          <p:spPr>
            <a:xfrm>
              <a:off x="160083" y="1788410"/>
              <a:ext cx="622896" cy="15137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37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52162" y="622300"/>
            <a:ext cx="19202401" cy="12471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40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43" name="成组"/>
          <p:cNvGrpSpPr/>
          <p:nvPr/>
        </p:nvGrpSpPr>
        <p:grpSpPr>
          <a:xfrm>
            <a:off x="690816" y="916543"/>
            <a:ext cx="3457322" cy="2827976"/>
            <a:chOff x="0" y="0"/>
            <a:chExt cx="3457321" cy="2827975"/>
          </a:xfrm>
        </p:grpSpPr>
        <p:sp>
          <p:nvSpPr>
            <p:cNvPr id="241" name="配置覆盖…"/>
            <p:cNvSpPr txBox="1"/>
            <p:nvPr/>
          </p:nvSpPr>
          <p:spPr>
            <a:xfrm>
              <a:off x="0" y="0"/>
              <a:ext cx="3457322" cy="1915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/>
            <a:p>
              <a: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配置覆盖</a:t>
              </a:r>
            </a:p>
            <a:p>
              <a: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关系</a:t>
              </a:r>
            </a:p>
          </p:txBody>
        </p:sp>
        <p:sp>
          <p:nvSpPr>
            <p:cNvPr id="242" name="矩形"/>
            <p:cNvSpPr/>
            <p:nvPr/>
          </p:nvSpPr>
          <p:spPr>
            <a:xfrm>
              <a:off x="160083" y="2667237"/>
              <a:ext cx="622896" cy="16073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44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91495" y="1091647"/>
            <a:ext cx="9067801" cy="1498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780395" y="3251752"/>
            <a:ext cx="9144001" cy="9448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4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1" name="成组"/>
          <p:cNvGrpSpPr/>
          <p:nvPr/>
        </p:nvGrpSpPr>
        <p:grpSpPr>
          <a:xfrm>
            <a:off x="330684" y="916543"/>
            <a:ext cx="4250397" cy="2827976"/>
            <a:chOff x="0" y="0"/>
            <a:chExt cx="4250395" cy="2827975"/>
          </a:xfrm>
        </p:grpSpPr>
        <p:sp>
          <p:nvSpPr>
            <p:cNvPr id="249" name="ZooKeeper注册中心"/>
            <p:cNvSpPr txBox="1"/>
            <p:nvPr/>
          </p:nvSpPr>
          <p:spPr>
            <a:xfrm>
              <a:off x="0" y="0"/>
              <a:ext cx="4250396" cy="1915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>
              <a:lvl1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/>
              <a:r>
                <a:t>ZooKeeper注册中心</a:t>
              </a:r>
            </a:p>
          </p:txBody>
        </p:sp>
        <p:sp>
          <p:nvSpPr>
            <p:cNvPr id="250" name="矩形"/>
            <p:cNvSpPr/>
            <p:nvPr/>
          </p:nvSpPr>
          <p:spPr>
            <a:xfrm>
              <a:off x="196805" y="2667237"/>
              <a:ext cx="765782" cy="16073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52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811346" y="406400"/>
            <a:ext cx="19558001" cy="12903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5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8" name="成组"/>
          <p:cNvGrpSpPr/>
          <p:nvPr/>
        </p:nvGrpSpPr>
        <p:grpSpPr>
          <a:xfrm>
            <a:off x="330684" y="916543"/>
            <a:ext cx="4250397" cy="2827976"/>
            <a:chOff x="0" y="0"/>
            <a:chExt cx="4250395" cy="2827975"/>
          </a:xfrm>
        </p:grpSpPr>
        <p:sp>
          <p:nvSpPr>
            <p:cNvPr id="256" name="ZooKeeper注册中心"/>
            <p:cNvSpPr txBox="1"/>
            <p:nvPr/>
          </p:nvSpPr>
          <p:spPr>
            <a:xfrm>
              <a:off x="0" y="0"/>
              <a:ext cx="4250396" cy="19153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>
              <a:lvl1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/>
              <a:r>
                <a:t>ZooKeeper注册中心</a:t>
              </a:r>
            </a:p>
          </p:txBody>
        </p:sp>
        <p:sp>
          <p:nvSpPr>
            <p:cNvPr id="257" name="矩形"/>
            <p:cNvSpPr/>
            <p:nvPr/>
          </p:nvSpPr>
          <p:spPr>
            <a:xfrm>
              <a:off x="196805" y="2667237"/>
              <a:ext cx="765782" cy="16073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59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838420" y="3759200"/>
            <a:ext cx="19583401" cy="6197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62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5" name="成组"/>
          <p:cNvGrpSpPr/>
          <p:nvPr/>
        </p:nvGrpSpPr>
        <p:grpSpPr>
          <a:xfrm>
            <a:off x="690816" y="916543"/>
            <a:ext cx="3457322" cy="1974848"/>
            <a:chOff x="0" y="0"/>
            <a:chExt cx="3457321" cy="1974847"/>
          </a:xfrm>
        </p:grpSpPr>
        <p:sp>
          <p:nvSpPr>
            <p:cNvPr id="263" name="功能示例"/>
            <p:cNvSpPr txBox="1"/>
            <p:nvPr/>
          </p:nvSpPr>
          <p:spPr>
            <a:xfrm>
              <a:off x="0" y="0"/>
              <a:ext cx="3457322" cy="1135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>
              <a:lvl1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/>
              <a:r>
                <a:t>功能示例</a:t>
              </a:r>
            </a:p>
          </p:txBody>
        </p:sp>
        <p:sp>
          <p:nvSpPr>
            <p:cNvPr id="264" name="矩形"/>
            <p:cNvSpPr/>
            <p:nvPr/>
          </p:nvSpPr>
          <p:spPr>
            <a:xfrm>
              <a:off x="160083" y="1879533"/>
              <a:ext cx="622896" cy="95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66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803062" y="2463800"/>
            <a:ext cx="17500601" cy="8788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69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72" name="成组"/>
          <p:cNvGrpSpPr/>
          <p:nvPr/>
        </p:nvGrpSpPr>
        <p:grpSpPr>
          <a:xfrm>
            <a:off x="690816" y="916543"/>
            <a:ext cx="3457322" cy="1974848"/>
            <a:chOff x="0" y="0"/>
            <a:chExt cx="3457321" cy="1974847"/>
          </a:xfrm>
        </p:grpSpPr>
        <p:sp>
          <p:nvSpPr>
            <p:cNvPr id="270" name="功能示例"/>
            <p:cNvSpPr txBox="1"/>
            <p:nvPr/>
          </p:nvSpPr>
          <p:spPr>
            <a:xfrm>
              <a:off x="0" y="0"/>
              <a:ext cx="3457322" cy="1135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>
              <a:lvl1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/>
              <a:r>
                <a:t>功能示例</a:t>
              </a:r>
            </a:p>
          </p:txBody>
        </p:sp>
        <p:sp>
          <p:nvSpPr>
            <p:cNvPr id="271" name="矩形"/>
            <p:cNvSpPr/>
            <p:nvPr/>
          </p:nvSpPr>
          <p:spPr>
            <a:xfrm>
              <a:off x="160083" y="1879533"/>
              <a:ext cx="622896" cy="9531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pic>
        <p:nvPicPr>
          <p:cNvPr id="273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815762" y="2743200"/>
            <a:ext cx="17475201" cy="8229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76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79" name="成组"/>
          <p:cNvGrpSpPr/>
          <p:nvPr/>
        </p:nvGrpSpPr>
        <p:grpSpPr>
          <a:xfrm>
            <a:off x="627189" y="916543"/>
            <a:ext cx="3457322" cy="1995945"/>
            <a:chOff x="0" y="0"/>
            <a:chExt cx="3457321" cy="1995944"/>
          </a:xfrm>
        </p:grpSpPr>
        <p:sp>
          <p:nvSpPr>
            <p:cNvPr id="277" name="推荐用法"/>
            <p:cNvSpPr txBox="1"/>
            <p:nvPr/>
          </p:nvSpPr>
          <p:spPr>
            <a:xfrm>
              <a:off x="0" y="0"/>
              <a:ext cx="3457322" cy="113613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>
              <a:lvl1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/>
              <a:r>
                <a:t>推荐用法</a:t>
              </a:r>
            </a:p>
          </p:txBody>
        </p:sp>
        <p:sp>
          <p:nvSpPr>
            <p:cNvPr id="278" name="矩形"/>
            <p:cNvSpPr/>
            <p:nvPr/>
          </p:nvSpPr>
          <p:spPr>
            <a:xfrm>
              <a:off x="160083" y="1831495"/>
              <a:ext cx="622896" cy="16445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80" name="Provider 上尽量多配置 Consumer 端属性(timeout，retries，loadbalance)…"/>
          <p:cNvSpPr txBox="1"/>
          <p:nvPr/>
        </p:nvSpPr>
        <p:spPr>
          <a:xfrm>
            <a:off x="6648700" y="1318260"/>
            <a:ext cx="16630883" cy="11079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732692" indent="-732692" algn="l">
              <a:lnSpc>
                <a:spcPct val="130000"/>
              </a:lnSpc>
              <a:spcBef>
                <a:spcPts val="400"/>
              </a:spcBef>
              <a:buSzPct val="75000"/>
              <a:buChar char="•"/>
              <a:defRPr sz="60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Provider 上尽量多配置 Consumer 端属性</a:t>
            </a:r>
            <a:r>
              <a:t>(timeout，retries，loadbalance)</a:t>
            </a:r>
          </a:p>
          <a:p>
            <a:pPr marL="732692" indent="-732692" algn="l">
              <a:lnSpc>
                <a:spcPct val="130000"/>
              </a:lnSpc>
              <a:spcBef>
                <a:spcPts val="400"/>
              </a:spcBef>
              <a:buSzPct val="75000"/>
              <a:buChar char="•"/>
              <a:defRPr sz="60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Provider 上配置合理的 Provider 端属性</a:t>
            </a:r>
            <a:r>
              <a:t>（threadpool，threads）</a:t>
            </a:r>
          </a:p>
          <a:p>
            <a:pPr marL="732692" indent="-732692" algn="l">
              <a:lnSpc>
                <a:spcPct val="130000"/>
              </a:lnSpc>
              <a:spcBef>
                <a:spcPts val="400"/>
              </a:spcBef>
              <a:buSzPct val="75000"/>
              <a:buChar char="•"/>
              <a:defRPr sz="60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配置 Dubbo 缓存文件</a:t>
            </a:r>
            <a:r>
              <a:t>（提供者列表缓存文件）</a:t>
            </a:r>
          </a:p>
          <a:p>
            <a:pPr marL="732692" indent="-732692" algn="l">
              <a:lnSpc>
                <a:spcPct val="130000"/>
              </a:lnSpc>
              <a:spcBef>
                <a:spcPts val="400"/>
              </a:spcBef>
              <a:buSzPct val="75000"/>
              <a:buChar char="•"/>
              <a:defRPr sz="60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监控配置</a:t>
            </a:r>
            <a:r>
              <a:t>（使用统一端口暴露服务）</a:t>
            </a:r>
          </a:p>
          <a:p>
            <a:pPr marL="732692" indent="-732692" algn="l">
              <a:lnSpc>
                <a:spcPct val="130000"/>
              </a:lnSpc>
              <a:spcBef>
                <a:spcPts val="400"/>
              </a:spcBef>
              <a:buSzPct val="75000"/>
              <a:buChar char="•"/>
              <a:defRPr sz="60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不要使用 dubbo.properties 文件配置，推荐使用对应 XML 配置</a:t>
            </a:r>
            <a:r>
              <a:t>（自动配置）</a:t>
            </a:r>
          </a:p>
        </p:txBody>
      </p:sp>
      <p:sp>
        <p:nvSpPr>
          <p:cNvPr id="281" name="“"/>
          <p:cNvSpPr txBox="1"/>
          <p:nvPr/>
        </p:nvSpPr>
        <p:spPr>
          <a:xfrm>
            <a:off x="6472144" y="-619984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282" name="”"/>
          <p:cNvSpPr txBox="1"/>
          <p:nvPr/>
        </p:nvSpPr>
        <p:spPr>
          <a:xfrm>
            <a:off x="21457645" y="12298753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”</a:t>
            </a:r>
          </a:p>
        </p:txBody>
      </p:sp>
    </p:spTree>
  </p:cSld>
  <p:clrMapOvr>
    <a:masterClrMapping/>
  </p:clrMapOvr>
  <p:transition xmlns:p14="http://schemas.microsoft.com/office/powerpoint/2010/main" spd="slow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97" t="47358" r="0" b="0"/>
          <a:stretch>
            <a:fillRect/>
          </a:stretch>
        </p:blipFill>
        <p:spPr>
          <a:xfrm>
            <a:off x="-14254" y="-20981"/>
            <a:ext cx="24404911" cy="7402213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目  录"/>
          <p:cNvSpPr txBox="1"/>
          <p:nvPr/>
        </p:nvSpPr>
        <p:spPr>
          <a:xfrm>
            <a:off x="11044046" y="2324100"/>
            <a:ext cx="2386287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821531">
              <a:defRPr b="1" sz="7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目  录</a:t>
            </a:r>
          </a:p>
        </p:txBody>
      </p:sp>
      <p:sp>
        <p:nvSpPr>
          <p:cNvPr id="157" name="contents"/>
          <p:cNvSpPr txBox="1"/>
          <p:nvPr/>
        </p:nvSpPr>
        <p:spPr>
          <a:xfrm>
            <a:off x="10916920" y="3323166"/>
            <a:ext cx="255016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contents</a:t>
            </a:r>
          </a:p>
        </p:txBody>
      </p:sp>
      <p:sp>
        <p:nvSpPr>
          <p:cNvPr id="158" name="圆形"/>
          <p:cNvSpPr/>
          <p:nvPr/>
        </p:nvSpPr>
        <p:spPr>
          <a:xfrm>
            <a:off x="2565400" y="5874791"/>
            <a:ext cx="2982417" cy="298241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59" name="圆形"/>
          <p:cNvSpPr/>
          <p:nvPr/>
        </p:nvSpPr>
        <p:spPr>
          <a:xfrm>
            <a:off x="8017933" y="5874791"/>
            <a:ext cx="2982417" cy="298241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60" name="圆形"/>
          <p:cNvSpPr/>
          <p:nvPr/>
        </p:nvSpPr>
        <p:spPr>
          <a:xfrm>
            <a:off x="13419666" y="5874791"/>
            <a:ext cx="2982417" cy="298241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61" name="圆形"/>
          <p:cNvSpPr/>
          <p:nvPr/>
        </p:nvSpPr>
        <p:spPr>
          <a:xfrm>
            <a:off x="18872200" y="5874791"/>
            <a:ext cx="2982417" cy="298241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62" name="01"/>
          <p:cNvSpPr txBox="1"/>
          <p:nvPr/>
        </p:nvSpPr>
        <p:spPr>
          <a:xfrm>
            <a:off x="3434407" y="6705600"/>
            <a:ext cx="1244402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93E65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163" name="Dubbo是什么"/>
          <p:cNvSpPr txBox="1"/>
          <p:nvPr/>
        </p:nvSpPr>
        <p:spPr>
          <a:xfrm>
            <a:off x="2433414" y="9228666"/>
            <a:ext cx="324638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Dubbo是什么</a:t>
            </a:r>
          </a:p>
        </p:txBody>
      </p:sp>
      <p:sp>
        <p:nvSpPr>
          <p:cNvPr id="164" name="02"/>
          <p:cNvSpPr txBox="1"/>
          <p:nvPr/>
        </p:nvSpPr>
        <p:spPr>
          <a:xfrm>
            <a:off x="8870007" y="6705600"/>
            <a:ext cx="1244402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93E65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165" name="Dubbo工作原理"/>
          <p:cNvSpPr txBox="1"/>
          <p:nvPr/>
        </p:nvSpPr>
        <p:spPr>
          <a:xfrm>
            <a:off x="7631947" y="9228666"/>
            <a:ext cx="375438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Dubbo工作原理</a:t>
            </a:r>
          </a:p>
        </p:txBody>
      </p:sp>
      <p:sp>
        <p:nvSpPr>
          <p:cNvPr id="166" name="03"/>
          <p:cNvSpPr txBox="1"/>
          <p:nvPr/>
        </p:nvSpPr>
        <p:spPr>
          <a:xfrm>
            <a:off x="14305607" y="6705600"/>
            <a:ext cx="1244402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93E65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167" name="Dubbo特性"/>
          <p:cNvSpPr txBox="1"/>
          <p:nvPr/>
        </p:nvSpPr>
        <p:spPr>
          <a:xfrm>
            <a:off x="13520509" y="9159481"/>
            <a:ext cx="278073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4000">
                <a:latin typeface="Helvetica"/>
                <a:ea typeface="Helvetica"/>
                <a:cs typeface="Helvetica"/>
                <a:sym typeface="Helvetica"/>
              </a:defRPr>
            </a:pPr>
            <a:r>
              <a:t>Dubbo特性</a:t>
            </a:r>
            <a:r>
              <a:rPr sz="1200"/>
              <a:t> </a:t>
            </a:r>
          </a:p>
        </p:txBody>
      </p:sp>
      <p:sp>
        <p:nvSpPr>
          <p:cNvPr id="168" name="04"/>
          <p:cNvSpPr txBox="1"/>
          <p:nvPr/>
        </p:nvSpPr>
        <p:spPr>
          <a:xfrm>
            <a:off x="19741207" y="6705600"/>
            <a:ext cx="1244402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93E65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04</a:t>
            </a:r>
          </a:p>
        </p:txBody>
      </p:sp>
      <p:sp>
        <p:nvSpPr>
          <p:cNvPr id="169" name="Dubbo配置"/>
          <p:cNvSpPr txBox="1"/>
          <p:nvPr/>
        </p:nvSpPr>
        <p:spPr>
          <a:xfrm>
            <a:off x="18973043" y="9215966"/>
            <a:ext cx="278073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4000">
                <a:latin typeface="Helvetica"/>
                <a:ea typeface="Helvetica"/>
                <a:cs typeface="Helvetica"/>
                <a:sym typeface="Helvetica"/>
              </a:defRPr>
            </a:pPr>
            <a:r>
              <a:t>Dubbo配置</a:t>
            </a:r>
            <a:r>
              <a:rPr sz="120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0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clickEffect" presetSubtype="0" presetID="6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62"/>
                                        </p:tgtEl>
                                      </p:cBhvr>
                                      <p:by x="135000" y="13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mph" nodeType="clickEffect" presetSubtype="0" presetID="6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164"/>
                                        </p:tgtEl>
                                      </p:cBhvr>
                                      <p:by x="135000" y="13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mph" nodeType="clickEffect" presetSubtype="0" presetID="6" grpId="3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1000" fill="hold"/>
                                        <p:tgtEl>
                                          <p:spTgt spid="166"/>
                                        </p:tgtEl>
                                      </p:cBhvr>
                                      <p:by x="135000" y="13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mph" nodeType="clickEffect" presetSubtype="0" presetID="6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1000" fill="hold"/>
                                        <p:tgtEl>
                                          <p:spTgt spid="168"/>
                                        </p:tgtEl>
                                      </p:cBhvr>
                                      <p:by x="135000" y="13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2" grpId="1"/>
      <p:bldP build="whole" bldLvl="1" animBg="1" rev="0" advAuto="0" spid="168" grpId="4"/>
      <p:bldP build="whole" bldLvl="1" animBg="1" rev="0" advAuto="0" spid="164" grpId="2"/>
      <p:bldP build="whole" bldLvl="1" animBg="1" rev="0" advAuto="0" spid="166" grpId="3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8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88" name="成组"/>
          <p:cNvGrpSpPr/>
          <p:nvPr/>
        </p:nvGrpSpPr>
        <p:grpSpPr>
          <a:xfrm>
            <a:off x="690816" y="916543"/>
            <a:ext cx="3452481" cy="2788097"/>
            <a:chOff x="0" y="0"/>
            <a:chExt cx="3452479" cy="2788096"/>
          </a:xfrm>
        </p:grpSpPr>
        <p:sp>
          <p:nvSpPr>
            <p:cNvPr id="286" name="推荐配置公共"/>
            <p:cNvSpPr txBox="1"/>
            <p:nvPr/>
          </p:nvSpPr>
          <p:spPr>
            <a:xfrm>
              <a:off x="0" y="0"/>
              <a:ext cx="3452480" cy="27373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>
              <a:lvl1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/>
              <a:r>
                <a:t>推荐配置公共</a:t>
              </a:r>
            </a:p>
          </p:txBody>
        </p:sp>
        <p:sp>
          <p:nvSpPr>
            <p:cNvPr id="287" name="矩形"/>
            <p:cNvSpPr/>
            <p:nvPr/>
          </p:nvSpPr>
          <p:spPr>
            <a:xfrm>
              <a:off x="110951" y="2558381"/>
              <a:ext cx="431721" cy="22971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89" name="## 应用信息配置：ApplicationConfig…"/>
          <p:cNvSpPr txBox="1"/>
          <p:nvPr/>
        </p:nvSpPr>
        <p:spPr>
          <a:xfrm>
            <a:off x="6648700" y="1248410"/>
            <a:ext cx="16630883" cy="11219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 应用信息配置：ApplicationConfig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### 当前应用名称，用于注册中心计算应用间依赖关系（必填）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dubbo.application.name=hokage-provider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### 应用负责人，用于服务治理，请填写负责人公司邮箱前缀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dubbo.application.owner=dannong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### 日志输出方式，可选：slf4j/jcl/log4j/jdk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dubbo.application.logger=slf4j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 注册中心配置：RegistryConfig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### 注册中心地址协议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dubbo.registry.protocol=zookeeper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### 注册中心服务器地址，如果地址没有端口缺省为9090，同一集群内的多个地址用逗号分隔（必填）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dubbo.registry.address=xxx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### 设置Zookeeper的根节点，不设置将使用无根树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dubbo.registry.group=dubbo_xxx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 使用文件缓存注册中心地址列表及服务提供者列表，应用重启时将基于此文件恢复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#dubbo.registry.file=${user.home}/.dubbo/registry.cache</a:t>
            </a:r>
          </a:p>
        </p:txBody>
      </p:sp>
      <p:sp>
        <p:nvSpPr>
          <p:cNvPr id="290" name="“"/>
          <p:cNvSpPr txBox="1"/>
          <p:nvPr/>
        </p:nvSpPr>
        <p:spPr>
          <a:xfrm>
            <a:off x="6472144" y="-315184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291" name="”"/>
          <p:cNvSpPr txBox="1"/>
          <p:nvPr/>
        </p:nvSpPr>
        <p:spPr>
          <a:xfrm>
            <a:off x="21457645" y="12057453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294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97" name="成组"/>
          <p:cNvGrpSpPr/>
          <p:nvPr/>
        </p:nvGrpSpPr>
        <p:grpSpPr>
          <a:xfrm>
            <a:off x="690816" y="916543"/>
            <a:ext cx="3330068" cy="2823815"/>
            <a:chOff x="0" y="0"/>
            <a:chExt cx="3330066" cy="2823814"/>
          </a:xfrm>
        </p:grpSpPr>
        <p:sp>
          <p:nvSpPr>
            <p:cNvPr id="295" name="推荐配置提供者"/>
            <p:cNvSpPr txBox="1"/>
            <p:nvPr/>
          </p:nvSpPr>
          <p:spPr>
            <a:xfrm>
              <a:off x="0" y="0"/>
              <a:ext cx="3330067" cy="27723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>
              <a:lvl1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/>
              <a:r>
                <a:t>推荐配置提供者</a:t>
              </a:r>
            </a:p>
          </p:txBody>
        </p:sp>
        <p:sp>
          <p:nvSpPr>
            <p:cNvPr id="296" name="矩形"/>
            <p:cNvSpPr/>
            <p:nvPr/>
          </p:nvSpPr>
          <p:spPr>
            <a:xfrm>
              <a:off x="92818" y="2591156"/>
              <a:ext cx="361166" cy="23265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98" name="## 服务提供者协议配置：ProtocolConfig…"/>
          <p:cNvSpPr txBox="1"/>
          <p:nvPr/>
        </p:nvSpPr>
        <p:spPr>
          <a:xfrm>
            <a:off x="6648700" y="586740"/>
            <a:ext cx="16630883" cy="12542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 服务提供者协议配置：ProtocolConfig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### 协议名称（必填）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dubbo.protocol.name=dubbo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### 服务端口（dubbo协议缺省端口为20880）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dubbo.protocol.port=20880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### 线程池类型，可选：fixed/cached（cached适用于流量不大，fixed适用于满负荷的活动促销）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dubbo.protocol.threadpool=fixed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### 服务线程池大小/线程数（200）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dubbo.protocol.threads=400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 服务提供者缺省值配置：ProviderConfig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 负载均衡策略，可选值：random,roundrobin,leastactive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dubbo.provider.loadbalance=random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 集群方式，可选：failover/failfast/failsafe/failback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dubbo.provider.cluster=failfast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 远程服务调用超时时间(毫秒)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dubbo.provider.timeout=1000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 远程服务调用重试次数，不包括第一次调用，不需要重试请设为0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dubbo.provider.retries=2</a:t>
            </a:r>
          </a:p>
        </p:txBody>
      </p:sp>
      <p:sp>
        <p:nvSpPr>
          <p:cNvPr id="299" name="“"/>
          <p:cNvSpPr txBox="1"/>
          <p:nvPr/>
        </p:nvSpPr>
        <p:spPr>
          <a:xfrm>
            <a:off x="6472144" y="-683484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300" name="”"/>
          <p:cNvSpPr txBox="1"/>
          <p:nvPr/>
        </p:nvSpPr>
        <p:spPr>
          <a:xfrm>
            <a:off x="20949645" y="12311453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303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06" name="成组"/>
          <p:cNvGrpSpPr/>
          <p:nvPr/>
        </p:nvGrpSpPr>
        <p:grpSpPr>
          <a:xfrm>
            <a:off x="690816" y="916543"/>
            <a:ext cx="3317368" cy="2837232"/>
            <a:chOff x="0" y="0"/>
            <a:chExt cx="3317366" cy="2837231"/>
          </a:xfrm>
        </p:grpSpPr>
        <p:sp>
          <p:nvSpPr>
            <p:cNvPr id="304" name="推荐配置消费者"/>
            <p:cNvSpPr txBox="1"/>
            <p:nvPr/>
          </p:nvSpPr>
          <p:spPr>
            <a:xfrm>
              <a:off x="0" y="0"/>
              <a:ext cx="3317367" cy="27855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>
              <a:lvl1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/>
              <a:r>
                <a:t>推荐配置消费者</a:t>
              </a:r>
            </a:p>
          </p:txBody>
        </p:sp>
        <p:sp>
          <p:nvSpPr>
            <p:cNvPr id="305" name="矩形"/>
            <p:cNvSpPr/>
            <p:nvPr/>
          </p:nvSpPr>
          <p:spPr>
            <a:xfrm>
              <a:off x="92464" y="2603467"/>
              <a:ext cx="359788" cy="23376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07" name="# 服务消费者缺省值配置：ConsumerConfig…"/>
          <p:cNvSpPr txBox="1"/>
          <p:nvPr/>
        </p:nvSpPr>
        <p:spPr>
          <a:xfrm>
            <a:off x="6648700" y="5880100"/>
            <a:ext cx="16630883" cy="1955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 服务消费者缺省值配置：ConsumerConfig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# 消费者启动时检查提供者是否存在，true报错，false忽略</a:t>
            </a:r>
          </a:p>
          <a:p>
            <a:pPr algn="l">
              <a:lnSpc>
                <a:spcPct val="130000"/>
              </a:lnSpc>
              <a:spcBef>
                <a:spcPts val="400"/>
              </a:spcBef>
              <a:defRPr sz="2800"/>
            </a:pPr>
            <a:r>
              <a:t>dubbo.consumer.check=false</a:t>
            </a:r>
          </a:p>
        </p:txBody>
      </p:sp>
      <p:sp>
        <p:nvSpPr>
          <p:cNvPr id="308" name="“"/>
          <p:cNvSpPr txBox="1"/>
          <p:nvPr/>
        </p:nvSpPr>
        <p:spPr>
          <a:xfrm>
            <a:off x="6472144" y="3888516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309" name="”"/>
          <p:cNvSpPr txBox="1"/>
          <p:nvPr/>
        </p:nvSpPr>
        <p:spPr>
          <a:xfrm>
            <a:off x="14593225" y="7772528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312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15" name="成组"/>
          <p:cNvGrpSpPr/>
          <p:nvPr/>
        </p:nvGrpSpPr>
        <p:grpSpPr>
          <a:xfrm>
            <a:off x="690816" y="916543"/>
            <a:ext cx="3457322" cy="2041724"/>
            <a:chOff x="0" y="0"/>
            <a:chExt cx="3457321" cy="2041723"/>
          </a:xfrm>
        </p:grpSpPr>
        <p:sp>
          <p:nvSpPr>
            <p:cNvPr id="313" name="参考资料"/>
            <p:cNvSpPr txBox="1"/>
            <p:nvPr/>
          </p:nvSpPr>
          <p:spPr>
            <a:xfrm>
              <a:off x="0" y="0"/>
              <a:ext cx="3457322" cy="20417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t">
              <a:noAutofit/>
            </a:bodyPr>
            <a:lstStyle>
              <a:lvl1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lvl1pPr>
            </a:lstStyle>
            <a:p>
              <a:pPr/>
              <a:r>
                <a:t>参考资料</a:t>
              </a:r>
            </a:p>
          </p:txBody>
        </p:sp>
        <p:sp>
          <p:nvSpPr>
            <p:cNvPr id="314" name="矩形"/>
            <p:cNvSpPr/>
            <p:nvPr/>
          </p:nvSpPr>
          <p:spPr>
            <a:xfrm>
              <a:off x="160083" y="1783896"/>
              <a:ext cx="622896" cy="17134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16" name="Apache Dubbo…"/>
          <p:cNvSpPr txBox="1"/>
          <p:nvPr/>
        </p:nvSpPr>
        <p:spPr>
          <a:xfrm>
            <a:off x="6196524" y="2721229"/>
            <a:ext cx="16889942" cy="827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732692" indent="-732692" algn="l">
              <a:lnSpc>
                <a:spcPct val="130000"/>
              </a:lnSpc>
              <a:spcBef>
                <a:spcPts val="400"/>
              </a:spcBef>
              <a:buSzPct val="75000"/>
              <a:buChar char="•"/>
              <a:defRPr sz="6000"/>
            </a:pPr>
            <a:r>
              <a:rPr u="sng">
                <a:hlinkClick r:id="rId4" invalidUrl="" action="" tgtFrame="" tooltip="" history="1" highlightClick="0" endSnd="0"/>
              </a:rPr>
              <a:t>Apache Dubbo</a:t>
            </a:r>
          </a:p>
          <a:p>
            <a:pPr marL="732692" indent="-732692" algn="l">
              <a:lnSpc>
                <a:spcPct val="130000"/>
              </a:lnSpc>
              <a:spcBef>
                <a:spcPts val="400"/>
              </a:spcBef>
              <a:buSzPct val="75000"/>
              <a:buChar char="•"/>
              <a:defRPr sz="6000"/>
            </a:pPr>
            <a:r>
              <a:rPr u="sng">
                <a:hlinkClick r:id="rId5" invalidUrl="" action="" tgtFrame="" tooltip="" history="1" highlightClick="0" endSnd="0"/>
              </a:rPr>
              <a:t>Apache Dubbo文档</a:t>
            </a:r>
            <a:r>
              <a:t>（用户文档，开发者指南）</a:t>
            </a:r>
          </a:p>
          <a:p>
            <a:pPr marL="732692" indent="-732692" algn="l">
              <a:lnSpc>
                <a:spcPct val="130000"/>
              </a:lnSpc>
              <a:spcBef>
                <a:spcPts val="400"/>
              </a:spcBef>
              <a:buSzPct val="75000"/>
              <a:buChar char="•"/>
              <a:defRPr sz="6000"/>
            </a:pPr>
            <a:r>
              <a:rPr u="sng">
                <a:hlinkClick r:id="rId6" invalidUrl="" action="" tgtFrame="" tooltip="" history="1" highlightClick="0" endSnd="0"/>
              </a:rPr>
              <a:t>WAFE - 一体化基础开发集成环境</a:t>
            </a:r>
          </a:p>
          <a:p>
            <a:pPr marL="732692" indent="-732692" algn="l">
              <a:lnSpc>
                <a:spcPct val="130000"/>
              </a:lnSpc>
              <a:spcBef>
                <a:spcPts val="400"/>
              </a:spcBef>
              <a:buSzPct val="75000"/>
              <a:buChar char="•"/>
              <a:defRPr sz="6000"/>
            </a:pPr>
            <a:r>
              <a:rPr u="sng">
                <a:hlinkClick r:id="rId7" invalidUrl="" action="" tgtFrame="" tooltip="" history="1" highlightClick="0" endSnd="0"/>
              </a:rPr>
              <a:t>Hokage动态链路技术</a:t>
            </a:r>
          </a:p>
          <a:p>
            <a:pPr marL="732692" indent="-732692" algn="l">
              <a:lnSpc>
                <a:spcPct val="130000"/>
              </a:lnSpc>
              <a:spcBef>
                <a:spcPts val="400"/>
              </a:spcBef>
              <a:buSzPct val="75000"/>
              <a:buChar char="•"/>
              <a:defRPr sz="6000"/>
            </a:pPr>
            <a:r>
              <a:rPr u="sng">
                <a:hlinkClick r:id="rId8" invalidUrl="" action="" tgtFrame="" tooltip="" history="1" highlightClick="0" endSnd="0"/>
              </a:rPr>
              <a:t>Hokage (Dubbo) 文档</a:t>
            </a:r>
            <a:r>
              <a:t>（管理控制台，FAQ）</a:t>
            </a:r>
          </a:p>
          <a:p>
            <a:pPr marL="732692" indent="-732692" algn="l">
              <a:lnSpc>
                <a:spcPct val="130000"/>
              </a:lnSpc>
              <a:spcBef>
                <a:spcPts val="400"/>
              </a:spcBef>
              <a:buSzPct val="75000"/>
              <a:buChar char="•"/>
              <a:defRPr sz="6000"/>
            </a:pPr>
            <a:r>
              <a:rPr u="sng">
                <a:hlinkClick r:id="rId9" invalidUrl="" action="" tgtFrame="" tooltip="" history="1" highlightClick="0" endSnd="0"/>
              </a:rPr>
              <a:t>链路跟踪文档</a:t>
            </a:r>
            <a:r>
              <a:t>（操作说明）</a:t>
            </a:r>
          </a:p>
        </p:txBody>
      </p:sp>
      <p:sp>
        <p:nvSpPr>
          <p:cNvPr id="317" name="“"/>
          <p:cNvSpPr txBox="1"/>
          <p:nvPr/>
        </p:nvSpPr>
        <p:spPr>
          <a:xfrm>
            <a:off x="6053044" y="1056416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318" name="”"/>
          <p:cNvSpPr txBox="1"/>
          <p:nvPr/>
        </p:nvSpPr>
        <p:spPr>
          <a:xfrm>
            <a:off x="20851953" y="10963997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0" t="0" r="1032" b="0"/>
          <a:stretch>
            <a:fillRect/>
          </a:stretch>
        </p:blipFill>
        <p:spPr>
          <a:xfrm>
            <a:off x="-119788" y="1682"/>
            <a:ext cx="24624482" cy="1371581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1" name="thank.png" descr="thank.png"/>
          <p:cNvPicPr>
            <a:picLocks noChangeAspect="1"/>
          </p:cNvPicPr>
          <p:nvPr/>
        </p:nvPicPr>
        <p:blipFill>
          <a:blip r:embed="rId3">
            <a:extLst/>
          </a:blip>
          <a:srcRect l="0" t="0" r="623" b="6207"/>
          <a:stretch>
            <a:fillRect/>
          </a:stretch>
        </p:blipFill>
        <p:spPr>
          <a:xfrm>
            <a:off x="7527228" y="4953573"/>
            <a:ext cx="9271390" cy="345411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2" name="2.png" descr="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433626" y="5175773"/>
            <a:ext cx="12545442" cy="49521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2" grpId="2"/>
      <p:bldP build="whole" bldLvl="1" animBg="1" rev="0" advAuto="0" spid="32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0" t="2353" r="0" b="0"/>
          <a:stretch>
            <a:fillRect/>
          </a:stretch>
        </p:blipFill>
        <p:spPr>
          <a:xfrm>
            <a:off x="3136" y="7071"/>
            <a:ext cx="24377729" cy="137018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B3A43AE7-35A6-483E-ADAB-6E436A977F9D.png" descr="B3A43AE7-35A6-483E-ADAB-6E436A977F9D.png"/>
          <p:cNvPicPr>
            <a:picLocks noChangeAspect="1"/>
          </p:cNvPicPr>
          <p:nvPr/>
        </p:nvPicPr>
        <p:blipFill>
          <a:blip r:embed="rId3">
            <a:alphaModFix amt="80000"/>
            <a:extLst/>
          </a:blip>
          <a:srcRect l="783" t="7333" r="783" b="20788"/>
          <a:stretch>
            <a:fillRect/>
          </a:stretch>
        </p:blipFill>
        <p:spPr>
          <a:xfrm>
            <a:off x="-25400" y="0"/>
            <a:ext cx="244348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01"/>
          <p:cNvSpPr txBox="1"/>
          <p:nvPr/>
        </p:nvSpPr>
        <p:spPr>
          <a:xfrm>
            <a:off x="11428536" y="4422338"/>
            <a:ext cx="15269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174" name="×"/>
          <p:cNvSpPr txBox="1"/>
          <p:nvPr/>
        </p:nvSpPr>
        <p:spPr>
          <a:xfrm>
            <a:off x="11827509" y="5610494"/>
            <a:ext cx="72898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FFFFF"/>
                </a:solidFill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/>
            <a:r>
              <a:t>×</a:t>
            </a:r>
          </a:p>
        </p:txBody>
      </p:sp>
      <p:sp>
        <p:nvSpPr>
          <p:cNvPr id="175" name="Dubbo是什么"/>
          <p:cNvSpPr txBox="1"/>
          <p:nvPr/>
        </p:nvSpPr>
        <p:spPr>
          <a:xfrm>
            <a:off x="9394273" y="6785950"/>
            <a:ext cx="5595454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821531">
              <a:defRPr b="1" sz="7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Dubbo是什么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矩形"/>
          <p:cNvSpPr/>
          <p:nvPr/>
        </p:nvSpPr>
        <p:spPr>
          <a:xfrm>
            <a:off x="0" y="-25401"/>
            <a:ext cx="4711700" cy="137668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pic>
        <p:nvPicPr>
          <p:cNvPr id="178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75000" t="0" r="5312" b="0"/>
          <a:stretch>
            <a:fillRect/>
          </a:stretch>
        </p:blipFill>
        <p:spPr>
          <a:xfrm>
            <a:off x="-50800" y="-42466"/>
            <a:ext cx="4800600" cy="138770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1" name="成组"/>
          <p:cNvGrpSpPr/>
          <p:nvPr/>
        </p:nvGrpSpPr>
        <p:grpSpPr>
          <a:xfrm>
            <a:off x="690816" y="916543"/>
            <a:ext cx="2776094" cy="2916556"/>
            <a:chOff x="0" y="0"/>
            <a:chExt cx="2776092" cy="2916555"/>
          </a:xfrm>
        </p:grpSpPr>
        <p:sp>
          <p:nvSpPr>
            <p:cNvPr id="179" name="Dubbo…"/>
            <p:cNvSpPr txBox="1"/>
            <p:nvPr/>
          </p:nvSpPr>
          <p:spPr>
            <a:xfrm>
              <a:off x="0" y="0"/>
              <a:ext cx="2776093" cy="29165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t">
              <a:spAutoFit/>
            </a:bodyPr>
            <a:lstStyle/>
            <a:p>
              <a: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Dubbo</a:t>
              </a:r>
            </a:p>
            <a:p>
              <a:pPr algn="l" defTabSz="821531">
                <a:lnSpc>
                  <a:spcPct val="80000"/>
                </a:lnSpc>
                <a:defRPr sz="6000">
                  <a:solidFill>
                    <a:srgbClr val="FFFFFF"/>
                  </a:solidFill>
                  <a:latin typeface="PingFang SC Semibold"/>
                  <a:ea typeface="PingFang SC Semibold"/>
                  <a:cs typeface="PingFang SC Semibold"/>
                  <a:sym typeface="PingFang SC Semibold"/>
                </a:defRPr>
              </a:pPr>
              <a:r>
                <a:t>是什么</a:t>
              </a:r>
            </a:p>
          </p:txBody>
        </p:sp>
        <p:sp>
          <p:nvSpPr>
            <p:cNvPr id="180" name="矩形"/>
            <p:cNvSpPr/>
            <p:nvPr/>
          </p:nvSpPr>
          <p:spPr>
            <a:xfrm>
              <a:off x="160083" y="2563256"/>
              <a:ext cx="622896" cy="1731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82" name="Dubbo是一款高性能、轻量级的Java RPC框架，它提供了三大核心能力：面向接口的远程方法调用，智能容错和负载均衡，以及服务自动注册和发现。"/>
          <p:cNvSpPr txBox="1"/>
          <p:nvPr/>
        </p:nvSpPr>
        <p:spPr>
          <a:xfrm>
            <a:off x="6648700" y="4193539"/>
            <a:ext cx="16630883" cy="5328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130000"/>
              </a:lnSpc>
              <a:spcBef>
                <a:spcPts val="400"/>
              </a:spcBef>
              <a:defRPr sz="6000"/>
            </a:pPr>
            <a:r>
              <a:t>Dubbo是一款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高性能</a:t>
            </a:r>
            <a:r>
              <a:t>、轻量级的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Java RPC框架</a:t>
            </a:r>
            <a:r>
              <a:t>，它提供了三大核心能力：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面向</a:t>
            </a:r>
            <a:r>
              <a:rPr b="1">
                <a:solidFill>
                  <a:srgbClr val="F93E65"/>
                </a:solidFill>
                <a:latin typeface="Helvetica"/>
                <a:ea typeface="Helvetica"/>
                <a:cs typeface="Helvetica"/>
                <a:sym typeface="Helvetica"/>
              </a:rPr>
              <a:t>接口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的远程方法调用，智能容错和负载均衡，以及</a:t>
            </a:r>
            <a:r>
              <a:rPr b="1">
                <a:solidFill>
                  <a:srgbClr val="F93E65"/>
                </a:solidFill>
                <a:latin typeface="Helvetica"/>
                <a:ea typeface="Helvetica"/>
                <a:cs typeface="Helvetica"/>
                <a:sym typeface="Helvetica"/>
              </a:rPr>
              <a:t>服务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自动注册和发现</a:t>
            </a:r>
            <a:r>
              <a:t>。</a:t>
            </a:r>
          </a:p>
        </p:txBody>
      </p:sp>
      <p:sp>
        <p:nvSpPr>
          <p:cNvPr id="183" name="“"/>
          <p:cNvSpPr txBox="1"/>
          <p:nvPr/>
        </p:nvSpPr>
        <p:spPr>
          <a:xfrm>
            <a:off x="6434044" y="2199416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84" name="”"/>
          <p:cNvSpPr txBox="1"/>
          <p:nvPr/>
        </p:nvSpPr>
        <p:spPr>
          <a:xfrm>
            <a:off x="21457645" y="9072953"/>
            <a:ext cx="138430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DCDEE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0" t="2353" r="0" b="0"/>
          <a:stretch>
            <a:fillRect/>
          </a:stretch>
        </p:blipFill>
        <p:spPr>
          <a:xfrm>
            <a:off x="3136" y="7071"/>
            <a:ext cx="24377729" cy="137018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3A43AE7-35A6-483E-ADAB-6E436A977F9D.png" descr="B3A43AE7-35A6-483E-ADAB-6E436A977F9D.png"/>
          <p:cNvPicPr>
            <a:picLocks noChangeAspect="1"/>
          </p:cNvPicPr>
          <p:nvPr/>
        </p:nvPicPr>
        <p:blipFill>
          <a:blip r:embed="rId3">
            <a:alphaModFix amt="80000"/>
            <a:extLst/>
          </a:blip>
          <a:srcRect l="783" t="7333" r="783" b="20788"/>
          <a:stretch>
            <a:fillRect/>
          </a:stretch>
        </p:blipFill>
        <p:spPr>
          <a:xfrm>
            <a:off x="-25400" y="0"/>
            <a:ext cx="244348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02"/>
          <p:cNvSpPr txBox="1"/>
          <p:nvPr/>
        </p:nvSpPr>
        <p:spPr>
          <a:xfrm>
            <a:off x="11428536" y="3966633"/>
            <a:ext cx="15269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189" name="×"/>
          <p:cNvSpPr txBox="1"/>
          <p:nvPr/>
        </p:nvSpPr>
        <p:spPr>
          <a:xfrm>
            <a:off x="11827509" y="5154788"/>
            <a:ext cx="72898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FFFFF"/>
                </a:solidFill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/>
            <a:r>
              <a:t>×</a:t>
            </a:r>
          </a:p>
        </p:txBody>
      </p:sp>
      <p:sp>
        <p:nvSpPr>
          <p:cNvPr id="190" name="Dubbo工作原理"/>
          <p:cNvSpPr txBox="1"/>
          <p:nvPr/>
        </p:nvSpPr>
        <p:spPr>
          <a:xfrm>
            <a:off x="8949773" y="6397480"/>
            <a:ext cx="6484454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821531">
              <a:defRPr b="1" sz="7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Dubbo工作原理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1193800"/>
            <a:ext cx="24384000" cy="11328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0" t="2353" r="0" b="0"/>
          <a:stretch>
            <a:fillRect/>
          </a:stretch>
        </p:blipFill>
        <p:spPr>
          <a:xfrm>
            <a:off x="3136" y="7071"/>
            <a:ext cx="24377729" cy="137018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B3A43AE7-35A6-483E-ADAB-6E436A977F9D.png" descr="B3A43AE7-35A6-483E-ADAB-6E436A977F9D.png"/>
          <p:cNvPicPr>
            <a:picLocks noChangeAspect="1"/>
          </p:cNvPicPr>
          <p:nvPr/>
        </p:nvPicPr>
        <p:blipFill>
          <a:blip r:embed="rId3">
            <a:alphaModFix amt="80000"/>
            <a:extLst/>
          </a:blip>
          <a:srcRect l="783" t="7333" r="783" b="20788"/>
          <a:stretch>
            <a:fillRect/>
          </a:stretch>
        </p:blipFill>
        <p:spPr>
          <a:xfrm>
            <a:off x="-25400" y="0"/>
            <a:ext cx="244348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03"/>
          <p:cNvSpPr txBox="1"/>
          <p:nvPr/>
        </p:nvSpPr>
        <p:spPr>
          <a:xfrm>
            <a:off x="11428536" y="3966633"/>
            <a:ext cx="15269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199" name="×"/>
          <p:cNvSpPr txBox="1"/>
          <p:nvPr/>
        </p:nvSpPr>
        <p:spPr>
          <a:xfrm>
            <a:off x="11827509" y="5154788"/>
            <a:ext cx="72898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FFFFF"/>
                </a:solidFill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/>
            <a:r>
              <a:t>×</a:t>
            </a:r>
          </a:p>
        </p:txBody>
      </p:sp>
      <p:sp>
        <p:nvSpPr>
          <p:cNvPr id="200" name="Dubbo特性"/>
          <p:cNvSpPr txBox="1"/>
          <p:nvPr/>
        </p:nvSpPr>
        <p:spPr>
          <a:xfrm>
            <a:off x="9817602" y="6397480"/>
            <a:ext cx="4748796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821531">
              <a:defRPr b="1" sz="7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Dubbo特性</a:t>
            </a:r>
            <a:r>
              <a:rPr sz="1200"/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428540"/>
            <a:ext cx="24384001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0" t="2353" r="0" b="0"/>
          <a:stretch>
            <a:fillRect/>
          </a:stretch>
        </p:blipFill>
        <p:spPr>
          <a:xfrm>
            <a:off x="3136" y="7071"/>
            <a:ext cx="24377729" cy="1370185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B3A43AE7-35A6-483E-ADAB-6E436A977F9D.png" descr="B3A43AE7-35A6-483E-ADAB-6E436A977F9D.png"/>
          <p:cNvPicPr>
            <a:picLocks noChangeAspect="1"/>
          </p:cNvPicPr>
          <p:nvPr/>
        </p:nvPicPr>
        <p:blipFill>
          <a:blip r:embed="rId3">
            <a:alphaModFix amt="80000"/>
            <a:extLst/>
          </a:blip>
          <a:srcRect l="783" t="7333" r="783" b="20788"/>
          <a:stretch>
            <a:fillRect/>
          </a:stretch>
        </p:blipFill>
        <p:spPr>
          <a:xfrm>
            <a:off x="-25400" y="0"/>
            <a:ext cx="244348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04"/>
          <p:cNvSpPr txBox="1"/>
          <p:nvPr/>
        </p:nvSpPr>
        <p:spPr>
          <a:xfrm>
            <a:off x="11428536" y="3992033"/>
            <a:ext cx="1526928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04</a:t>
            </a:r>
          </a:p>
        </p:txBody>
      </p:sp>
      <p:sp>
        <p:nvSpPr>
          <p:cNvPr id="207" name="×"/>
          <p:cNvSpPr txBox="1"/>
          <p:nvPr/>
        </p:nvSpPr>
        <p:spPr>
          <a:xfrm>
            <a:off x="11827509" y="5180188"/>
            <a:ext cx="728981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FFFFF"/>
                </a:solidFill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/>
            <a:r>
              <a:t>×</a:t>
            </a:r>
          </a:p>
        </p:txBody>
      </p:sp>
      <p:sp>
        <p:nvSpPr>
          <p:cNvPr id="208" name="Dubbo配置"/>
          <p:cNvSpPr txBox="1"/>
          <p:nvPr/>
        </p:nvSpPr>
        <p:spPr>
          <a:xfrm>
            <a:off x="9817602" y="6456497"/>
            <a:ext cx="4748796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821531">
              <a:defRPr b="1" sz="7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Dubbo配置</a:t>
            </a:r>
            <a:r>
              <a:rPr sz="1200"/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